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6"/>
          <a:sy d="100" n="166"/>
        </p:scale>
        <p:origin x="520" y="192"/>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9" Type="http://schemas.openxmlformats.org/officeDocument/2006/relationships/viewProps" Target="viewProps.xml" /><Relationship Id="rId28" Type="http://schemas.openxmlformats.org/officeDocument/2006/relationships/presProps" Target="presProps.xml" /><Relationship Id="rId1" Type="http://schemas.openxmlformats.org/officeDocument/2006/relationships/slideMaster" Target="slideMasters/slideMaster1.xml" /><Relationship Id="rId31" Type="http://schemas.openxmlformats.org/officeDocument/2006/relationships/tableStyles" Target="tableStyles.xml" /><Relationship Id="rId30"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1_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graphicFrame>
        <p:nvGraphicFramePr>
          <p:cNvPr id="7" name="Table 6">
            <a:extLst>
              <a:ext uri="{FF2B5EF4-FFF2-40B4-BE49-F238E27FC236}">
                <a16:creationId xmlns:a16="http://schemas.microsoft.com/office/drawing/2014/main" id="{40E5F148-B214-9ED5-96D2-C8C952B333EC}"/>
              </a:ext>
            </a:extLst>
          </p:cNvPr>
          <p:cNvGraphicFramePr>
            <a:graphicFrameLocks noGrp="1"/>
          </p:cNvGraphicFramePr>
          <p:nvPr userDrawn="1">
            <p:extLst>
              <p:ext uri="{D42A27DB-BD31-4B8C-83A1-F6EECF244321}">
                <p14:modId xmlns:p14="http://schemas.microsoft.com/office/powerpoint/2010/main" val="1121345573"/>
              </p:ext>
            </p:extLst>
          </p:nvPr>
        </p:nvGraphicFramePr>
        <p:xfrm>
          <a:off x="1524000" y="539750"/>
          <a:ext cx="6096000" cy="914400"/>
        </p:xfrm>
        <a:graphic>
          <a:graphicData uri="http://schemas.openxmlformats.org/drawingml/2006/table">
            <a:tbl>
              <a:tblPr firstRow="1" bandRow="1">
                <a:tableStyleId>{69012ECD-51FC-41F1-AA8D-1B2483CD663E}</a:tableStyleId>
              </a:tblPr>
              <a:tblGrid>
                <a:gridCol w="2032000">
                  <a:extLst>
                    <a:ext uri="{9D8B030D-6E8A-4147-A177-3AD203B41FA5}">
                      <a16:colId xmlns:a16="http://schemas.microsoft.com/office/drawing/2014/main" val="271011269"/>
                    </a:ext>
                  </a:extLst>
                </a:gridCol>
                <a:gridCol w="2032000">
                  <a:extLst>
                    <a:ext uri="{9D8B030D-6E8A-4147-A177-3AD203B41FA5}">
                      <a16:colId xmlns:a16="http://schemas.microsoft.com/office/drawing/2014/main" val="2080703046"/>
                    </a:ext>
                  </a:extLst>
                </a:gridCol>
                <a:gridCol w="2032000">
                  <a:extLst>
                    <a:ext uri="{9D8B030D-6E8A-4147-A177-3AD203B41FA5}">
                      <a16:colId xmlns:a16="http://schemas.microsoft.com/office/drawing/2014/main" val="1138284043"/>
                    </a:ext>
                  </a:extLst>
                </a:gridCol>
              </a:tblGrid>
              <a:tr h="370840">
                <a:tc>
                  <a:txBody>
                    <a:bodyPr/>
                    <a:lstStyle/>
                    <a:p>
                      <a:endParaRPr lang="en-US" sz="2400" dirty="0"/>
                    </a:p>
                  </a:txBody>
                  <a:tcPr/>
                </a:tc>
                <a:tc>
                  <a:txBody>
                    <a:bodyPr/>
                    <a:lstStyle/>
                    <a:p>
                      <a:endParaRPr lang="en-US" sz="2400" dirty="0"/>
                    </a:p>
                  </a:txBody>
                  <a:tcPr/>
                </a:tc>
                <a:tc>
                  <a:txBody>
                    <a:bodyPr/>
                    <a:lstStyle/>
                    <a:p>
                      <a:endParaRPr lang="en-US" sz="2400"/>
                    </a:p>
                  </a:txBody>
                  <a:tcPr/>
                </a:tc>
                <a:extLst>
                  <a:ext uri="{0D108BD9-81ED-4DB2-BD59-A6C34878D82A}">
                    <a16:rowId xmlns:a16="http://schemas.microsoft.com/office/drawing/2014/main" val="769229322"/>
                  </a:ext>
                </a:extLst>
              </a:tr>
              <a:tr h="370840">
                <a:tc>
                  <a:txBody>
                    <a:bodyPr/>
                    <a:lstStyle/>
                    <a:p>
                      <a:endParaRPr lang="en-US" sz="240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84196425"/>
                  </a:ext>
                </a:extLst>
              </a:tr>
            </a:tbl>
          </a:graphicData>
        </a:graphic>
      </p:graphicFrame>
    </p:spTree>
    <p:extLst>
      <p:ext uri="{BB962C8B-B14F-4D97-AF65-F5344CB8AC3E}">
        <p14:creationId xmlns:p14="http://schemas.microsoft.com/office/powerpoint/2010/main" val="2939788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28600" indent="-228600">
              <a:tabLst/>
              <a:defRPr sz="2800"/>
            </a:lvl1pPr>
            <a:lvl2pPr>
              <a:defRPr sz="2800"/>
            </a:lvl2pPr>
            <a:lvl3pPr>
              <a:defRPr sz="24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marL="174625" indent="-174625">
              <a:tabLst/>
              <a:defRPr sz="28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theme/theme1.xml" Type="http://schemas.openxmlformats.org/officeDocument/2006/relationships/them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slideLayouts/slideLayout12.xml" Type="http://schemas.openxmlformats.org/officeDocument/2006/relationships/slideLayout"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1/8/25</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6.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7.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8.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9.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0.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png" /></Relationships>
</file>

<file path=ppt/slides/_rels/slide2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png"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lci_surgery.htm" TargetMode="Externa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4.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Superficial Cancer of the Esophagus and GE Junction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 Stage</a:t>
            </a:r>
          </a:p>
        </p:txBody>
      </p:sp>
      <p:sp>
        <p:nvSpPr>
          <p:cNvPr id="3" name="Content Placeholder 2"/>
          <p:cNvSpPr>
            <a:spLocks noGrp="1"/>
          </p:cNvSpPr>
          <p:nvPr>
            <p:ph idx="1" sz="half"/>
          </p:nvPr>
        </p:nvSpPr>
        <p:spPr/>
        <p:txBody>
          <a:bodyPr/>
          <a:lstStyle/>
          <a:p>
            <a:pPr lvl="0" indent="0" marL="0">
              <a:buNone/>
            </a:pPr>
            <a:r>
              <a:rPr/>
              <a:t>Cancers are categorized based upon the thickness of the tumor, known as the T stage</a:t>
            </a:r>
          </a:p>
        </p:txBody>
      </p:sp>
      <p:pic>
        <p:nvPicPr>
          <p:cNvPr descr="https://deidt7p41jzcy.cloudfront.net/tumor_t_full.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N Stage</a:t>
            </a:r>
          </a:p>
        </p:txBody>
      </p:sp>
      <p:sp>
        <p:nvSpPr>
          <p:cNvPr id="3" name="Content Placeholder 2"/>
          <p:cNvSpPr>
            <a:spLocks noGrp="1"/>
          </p:cNvSpPr>
          <p:nvPr>
            <p:ph idx="1" sz="half"/>
          </p:nvPr>
        </p:nvSpPr>
        <p:spPr/>
        <p:txBody>
          <a:bodyPr/>
          <a:lstStyle/>
          <a:p>
            <a:pPr lvl="0" indent="0" marL="0">
              <a:buNone/>
            </a:pPr>
            <a:r>
              <a:rPr/>
              <a:t>Cancers are categorized by whether there is spread to the lymph nodes.</a:t>
            </a:r>
          </a:p>
          <a:p>
            <a:pPr lvl="0"/>
            <a:r>
              <a:rPr b="1"/>
              <a:t>N0</a:t>
            </a:r>
            <a:r>
              <a:rPr/>
              <a:t> cancers have not spread to the lymph nodes</a:t>
            </a:r>
          </a:p>
          <a:p>
            <a:pPr lvl="0"/>
            <a:r>
              <a:rPr b="1"/>
              <a:t>N1</a:t>
            </a:r>
            <a:r>
              <a:rPr/>
              <a:t> cancers have spread to the lymph nodes.</a:t>
            </a:r>
          </a:p>
        </p:txBody>
      </p:sp>
      <p:pic>
        <p:nvPicPr>
          <p:cNvPr descr="https://deidt7p41jzcy.cloudfront.net/tumor_t3_nodes_labels.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 Stage</a:t>
            </a:r>
          </a:p>
        </p:txBody>
      </p:sp>
      <p:sp>
        <p:nvSpPr>
          <p:cNvPr id="3" name="Content Placeholder 2"/>
          <p:cNvSpPr>
            <a:spLocks noGrp="1"/>
          </p:cNvSpPr>
          <p:nvPr>
            <p:ph idx="1" sz="half"/>
          </p:nvPr>
        </p:nvSpPr>
        <p:spPr/>
        <p:txBody>
          <a:bodyPr/>
          <a:lstStyle/>
          <a:p>
            <a:pPr lvl="0" indent="0" marL="0">
              <a:buNone/>
            </a:pPr>
            <a:r>
              <a:rPr/>
              <a:t>Some cancers can also spread from the esophagus to the lungs or liver</a:t>
            </a:r>
          </a:p>
          <a:p>
            <a:pPr lvl="0"/>
            <a:r>
              <a:rPr b="1"/>
              <a:t>M0</a:t>
            </a:r>
            <a:r>
              <a:rPr/>
              <a:t> cancers have not spread to other parts of the body</a:t>
            </a:r>
          </a:p>
          <a:p>
            <a:pPr lvl="0"/>
            <a:r>
              <a:rPr b="1"/>
              <a:t>N1</a:t>
            </a:r>
            <a:r>
              <a:rPr/>
              <a:t> cancers have spread to other parts of the body such as lungs or liver</a:t>
            </a:r>
          </a:p>
        </p:txBody>
      </p:sp>
      <p:pic>
        <p:nvPicPr>
          <p:cNvPr descr="https://deidt7p41jzcy.cloudfront.net/Eso_M_Stage.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PET scan</a:t>
            </a:r>
          </a:p>
        </p:txBody>
      </p:sp>
      <p:sp>
        <p:nvSpPr>
          <p:cNvPr id="3" name="Content Placeholder 2"/>
          <p:cNvSpPr>
            <a:spLocks noGrp="1"/>
          </p:cNvSpPr>
          <p:nvPr>
            <p:ph idx="1" sz="half"/>
          </p:nvPr>
        </p:nvSpPr>
        <p:spPr/>
        <p:txBody>
          <a:bodyPr/>
          <a:lstStyle/>
          <a:p>
            <a:pPr lvl="0" indent="0" marL="0">
              <a:buNone/>
            </a:pPr>
            <a:r>
              <a:rPr/>
              <a:t>A PET scan is similar to a CT scan, and uses a small amount of tracer to light up areas of cancer.</a:t>
            </a:r>
          </a:p>
        </p:txBody>
      </p:sp>
      <p:pic>
        <p:nvPicPr>
          <p:cNvPr descr="https://deidt7p41jzcy.cloudfront.net/PetImag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Ultrasound</a:t>
            </a:r>
          </a:p>
        </p:txBody>
      </p:sp>
      <p:sp>
        <p:nvSpPr>
          <p:cNvPr id="3" name="Content Placeholder 2"/>
          <p:cNvSpPr>
            <a:spLocks noGrp="1"/>
          </p:cNvSpPr>
          <p:nvPr>
            <p:ph idx="1" sz="half"/>
          </p:nvPr>
        </p:nvSpPr>
        <p:spPr/>
        <p:txBody>
          <a:bodyPr/>
          <a:lstStyle/>
          <a:p>
            <a:pPr lvl="0" indent="0" marL="0">
              <a:buNone/>
            </a:pPr>
            <a:r>
              <a:rPr/>
              <a:t>Endoscopic ultrasound (EUS) is a procedure similar to upper endoscopy (EGD) which has an ultrasound probe at the bottom of the scope. This allows measuring the thickness of the cancer. Endoscopic ultrasound can help determine the T stage of the cancer.</a:t>
            </a:r>
          </a:p>
        </p:txBody>
      </p:sp>
      <p:pic>
        <p:nvPicPr>
          <p:cNvPr descr="https://deidt7p41jzcy.cloudfront.net/EUSArtboard.png" id="0" name="Picture 1"/>
          <p:cNvPicPr>
            <a:picLocks noGrp="1" noChangeAspect="1"/>
          </p:cNvPicPr>
          <p:nvPr/>
        </p:nvPicPr>
        <p:blipFill>
          <a:blip r:embed="rId2"/>
          <a:stretch>
            <a:fillRect/>
          </a:stretch>
        </p:blipFill>
        <p:spPr bwMode="auto">
          <a:xfrm>
            <a:off x="5016500" y="1193800"/>
            <a:ext cx="33147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Some esophageal cancers can spread inside the abdominal cavity. These areas of spread can be very small, as small as a grain of rice.</a:t>
            </a:r>
          </a:p>
          <a:p>
            <a:pPr lvl="0" indent="0" marL="0">
              <a:buNone/>
            </a:pPr>
            <a:r>
              <a:rPr/>
              <a:t>In order to detect spread within the abdominal cavity, a proceduce called a laparoscopy can be performed in some some patients.</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Laparoscopy</a:t>
            </a:r>
          </a:p>
        </p:txBody>
      </p:sp>
      <p:sp>
        <p:nvSpPr>
          <p:cNvPr id="3" name="Content Placeholder 2"/>
          <p:cNvSpPr>
            <a:spLocks noGrp="1"/>
          </p:cNvSpPr>
          <p:nvPr>
            <p:ph idx="1" sz="half"/>
          </p:nvPr>
        </p:nvSpPr>
        <p:spPr/>
        <p:txBody>
          <a:bodyPr/>
          <a:lstStyle/>
          <a:p>
            <a:pPr lvl="0" indent="0" marL="0">
              <a:buNone/>
            </a:pPr>
            <a:r>
              <a:rPr/>
              <a:t>A laparoscopy is performed under a general anesthetic.</a:t>
            </a:r>
          </a:p>
          <a:p>
            <a:pPr lvl="0"/>
            <a:r>
              <a:rPr/>
              <a:t>Several incisions 1/4” long</a:t>
            </a:r>
          </a:p>
          <a:p>
            <a:pPr lvl="0"/>
            <a:r>
              <a:rPr/>
              <a:t>A telescope is inserted to look inside the abdominal cavity.</a:t>
            </a:r>
          </a:p>
          <a:p>
            <a:pPr lvl="0"/>
            <a:r>
              <a:rPr/>
              <a:t>Biopsies can be performed.</a:t>
            </a:r>
          </a:p>
        </p:txBody>
      </p:sp>
      <p:pic>
        <p:nvPicPr>
          <p:cNvPr descr="https://deidt7p41jzcy.cloudfront.net/Eso_Laparoscopy.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Treatment Plans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pPr lvl="0"/>
                <a:r>
                  <a:rPr/>
                  <a:t>Superficial (T1) </a:t>
                </a:r>
                <a14:m>
                  <m:oMath xmlns:m="http://schemas.openxmlformats.org/officeDocument/2006/math">
                    <m:r>
                      <m:rPr>
                        <m:sty m:val="p"/>
                      </m:rPr>
                      <m:t>⇒</m:t>
                    </m:r>
                  </m:oMath>
                </a14:m>
                <a:r>
                  <a:rPr/>
                  <a:t> Endoscopic Therapy</a:t>
                </a:r>
              </a:p>
              <a:p>
                <a:pPr lvl="0"/>
                <a:r>
                  <a:rPr/>
                  <a:t>Localized (T1b/T2) </a:t>
                </a:r>
                <a14:m>
                  <m:oMath xmlns:m="http://schemas.openxmlformats.org/officeDocument/2006/math">
                    <m:r>
                      <m:rPr>
                        <m:sty m:val="p"/>
                      </m:rPr>
                      <m:t>⇒</m:t>
                    </m:r>
                  </m:oMath>
                </a14:m>
                <a:r>
                  <a:rPr/>
                  <a:t> Surgery</a:t>
                </a:r>
              </a:p>
              <a:p>
                <a:pPr lvl="0"/>
                <a:r>
                  <a:rPr/>
                  <a:t>Locally-advanced (T3/N1) </a:t>
                </a:r>
                <a14:m>
                  <m:oMath xmlns:m="http://schemas.openxmlformats.org/officeDocument/2006/math">
                    <m:r>
                      <m:rPr>
                        <m:sty m:val="p"/>
                      </m:rPr>
                      <m:t>⇒</m:t>
                    </m:r>
                  </m:oMath>
                </a14:m>
                <a:r>
                  <a:rPr/>
                  <a:t> Chemo </a:t>
                </a:r>
                <a14:m>
                  <m:oMath xmlns:m="http://schemas.openxmlformats.org/officeDocument/2006/math">
                    <m:r>
                      <m:rPr>
                        <m:sty m:val="p"/>
                      </m:rPr>
                      <m:t>±</m:t>
                    </m:r>
                  </m:oMath>
                </a14:m>
                <a:r>
                  <a:rPr/>
                  <a:t> Radiation </a:t>
                </a:r>
                <a14:m>
                  <m:oMath xmlns:m="http://schemas.openxmlformats.org/officeDocument/2006/math">
                    <m:r>
                      <m:rPr>
                        <m:sty m:val="p"/>
                      </m:rPr>
                      <m:t>→</m:t>
                    </m:r>
                  </m:oMath>
                </a14:m>
                <a:r>
                  <a:rPr/>
                  <a:t>Surgery</a:t>
                </a:r>
              </a:p>
              <a:p>
                <a:pPr lvl="0"/>
                <a:r>
                  <a:rPr/>
                  <a:t>Metastatic (M1) </a:t>
                </a:r>
                <a14:m>
                  <m:oMath xmlns:m="http://schemas.openxmlformats.org/officeDocument/2006/math">
                    <m:r>
                      <m:rPr>
                        <m:sty m:val="p"/>
                      </m:rPr>
                      <m:t>⇒</m:t>
                    </m:r>
                  </m:oMath>
                </a14:m>
                <a:r>
                  <a:rPr/>
                  <a:t> Chemotherapy</a:t>
                </a:r>
              </a:p>
            </p:txBody>
          </p:sp>
        </mc:Choice>
      </mc:AlternateContent>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Superficial Cancers</a:t>
            </a:r>
          </a:p>
        </p:txBody>
      </p:sp>
      <p:sp>
        <p:nvSpPr>
          <p:cNvPr id="3" name="Content Placeholder 2"/>
          <p:cNvSpPr>
            <a:spLocks noGrp="1"/>
          </p:cNvSpPr>
          <p:nvPr>
            <p:ph idx="1" sz="half"/>
          </p:nvPr>
        </p:nvSpPr>
        <p:spPr/>
        <p:txBody>
          <a:bodyPr/>
          <a:lstStyle/>
          <a:p>
            <a:pPr lvl="0" indent="0" marL="0">
              <a:buNone/>
            </a:pPr>
            <a:r>
              <a:rPr/>
              <a:t>Superficial Cancers = T1a N0</a:t>
            </a:r>
          </a:p>
          <a:p>
            <a:pPr lvl="0" indent="0" marL="0">
              <a:buNone/>
            </a:pPr>
            <a:r>
              <a:rPr/>
              <a:t>Treatment is often with endoscopy without the need for surgery.</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Endoscopic Mucosal Resection (EMR)</a:t>
            </a:r>
          </a:p>
        </p:txBody>
      </p:sp>
      <p:sp>
        <p:nvSpPr>
          <p:cNvPr id="4" name="Text Placeholder 3"/>
          <p:cNvSpPr>
            <a:spLocks noGrp="1"/>
          </p:cNvSpPr>
          <p:nvPr>
            <p:ph idx="2" sz="half" type="body"/>
          </p:nvPr>
        </p:nvSpPr>
        <p:spPr/>
        <p:txBody>
          <a:bodyPr/>
          <a:lstStyle/>
          <a:p>
            <a:pPr lvl="0" indent="0" marL="0">
              <a:buNone/>
            </a:pPr>
            <a:r>
              <a:rPr/>
              <a:t>Endoscopic procedure to remove a superficial tumor from the inner layer of the esophagus</a:t>
            </a:r>
          </a:p>
        </p:txBody>
      </p:sp>
      <p:pic>
        <p:nvPicPr>
          <p:cNvPr descr="https://deidt7p41jzcy.cloudfront.net/emr_comm.png" id="0" name="Picture 1"/>
          <p:cNvPicPr>
            <a:picLocks noGrp="1" noChangeAspect="1"/>
          </p:cNvPicPr>
          <p:nvPr/>
        </p:nvPicPr>
        <p:blipFill>
          <a:blip r:embed="rId2"/>
          <a:stretch>
            <a:fillRect/>
          </a:stretch>
        </p:blipFill>
        <p:spPr bwMode="auto">
          <a:xfrm>
            <a:off x="3568700" y="952500"/>
            <a:ext cx="5105400" cy="28702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Anatomy</a:t>
            </a:r>
          </a:p>
        </p:txBody>
      </p:sp>
      <mc:AlternateContent xmlns:mc="http://schemas.openxmlformats.org/markup-compatibility/2006">
        <mc:Choice xmlns:a14="http://schemas.microsoft.com/office/drawing/2010/main" Requires="a14">
          <p:sp>
            <p:nvSpPr>
              <p:cNvPr id="3" name="Content Placeholder 2"/>
              <p:cNvSpPr>
                <a:spLocks noGrp="1"/>
              </p:cNvSpPr>
              <p:nvPr>
                <p:ph idx="1" sz="half"/>
              </p:nvPr>
            </p:nvSpPr>
            <p:spPr/>
            <p:txBody>
              <a:bodyPr/>
              <a:lstStyle/>
              <a:p>
                <a:pPr lvl="0" indent="0" marL="0">
                  <a:buNone/>
                </a:pPr>
                <a:r>
                  <a:rPr/>
                  <a:t>Food moves from the throat</a:t>
                </a:r>
              </a:p>
              <a:p>
                <a:pPr lvl="0" indent="0" marL="0">
                  <a:buNone/>
                </a:pPr>
                <a14:m>
                  <m:oMath xmlns:m="http://schemas.openxmlformats.org/officeDocument/2006/math">
                    <m:r>
                      <m:rPr>
                        <m:sty m:val="p"/>
                      </m:rPr>
                      <m:t>→</m:t>
                    </m:r>
                  </m:oMath>
                </a14:m>
                <a:r>
                  <a:rPr/>
                  <a:t> esophagus</a:t>
                </a:r>
              </a:p>
              <a:p>
                <a:pPr lvl="0" indent="0" marL="0">
                  <a:buNone/>
                </a:pPr>
                <a14:m>
                  <m:oMath xmlns:m="http://schemas.openxmlformats.org/officeDocument/2006/math">
                    <m:r>
                      <m:rPr>
                        <m:sty m:val="p"/>
                      </m:rPr>
                      <m:t>→</m:t>
                    </m:r>
                  </m:oMath>
                </a14:m>
                <a:r>
                  <a:rPr/>
                  <a:t> stomach</a:t>
                </a:r>
              </a:p>
              <a:p>
                <a:pPr lvl="0" indent="0" marL="0">
                  <a:buNone/>
                </a:pPr>
                <a14:m>
                  <m:oMath xmlns:m="http://schemas.openxmlformats.org/officeDocument/2006/math">
                    <m:r>
                      <m:rPr>
                        <m:sty m:val="p"/>
                      </m:rPr>
                      <m:t>→</m:t>
                    </m:r>
                  </m:oMath>
                </a14:m>
                <a:r>
                  <a:rPr/>
                  <a:t> small bowel (jejunum)</a:t>
                </a:r>
              </a:p>
            </p:txBody>
          </p:sp>
        </mc:Choice>
      </mc:AlternateContent>
      <p:pic>
        <p:nvPicPr>
          <p:cNvPr descr="https://deidt7p41jzcy.cloudfront.net/Eso_Anatomy_Labels.png" id="0" name="Picture 1"/>
          <p:cNvPicPr>
            <a:picLocks noGrp="1" noChangeAspect="1"/>
          </p:cNvPicPr>
          <p:nvPr/>
        </p:nvPicPr>
        <p:blipFill>
          <a:blip r:embed="rId2"/>
          <a:stretch>
            <a:fillRect/>
          </a:stretch>
        </p:blipFill>
        <p:spPr bwMode="auto">
          <a:xfrm>
            <a:off x="5016500" y="1193800"/>
            <a:ext cx="33020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Mucosal Resection - Favorable</a:t>
            </a:r>
          </a:p>
        </p:txBody>
      </p:sp>
      <p:sp>
        <p:nvSpPr>
          <p:cNvPr id="3" name="Content Placeholder 2"/>
          <p:cNvSpPr>
            <a:spLocks noGrp="1"/>
          </p:cNvSpPr>
          <p:nvPr>
            <p:ph idx="1" sz="half"/>
          </p:nvPr>
        </p:nvSpPr>
        <p:spPr/>
        <p:txBody>
          <a:bodyPr/>
          <a:lstStyle/>
          <a:p>
            <a:pPr lvl="0"/>
            <a:r>
              <a:rPr/>
              <a:t>Clear margins at the edge </a:t>
            </a:r>
            <a:r>
              <a:rPr i="1"/>
              <a:t>AND</a:t>
            </a:r>
          </a:p>
          <a:p>
            <a:pPr lvl="0"/>
            <a:r>
              <a:rPr/>
              <a:t>Clear deep margin </a:t>
            </a:r>
            <a:r>
              <a:rPr i="1"/>
              <a:t>AND</a:t>
            </a:r>
          </a:p>
          <a:p>
            <a:pPr lvl="0"/>
            <a:r>
              <a:rPr/>
              <a:t>Tumor appears slow-growing under microscope</a:t>
            </a:r>
          </a:p>
        </p:txBody>
      </p:sp>
      <p:pic>
        <p:nvPicPr>
          <p:cNvPr descr="https://deidt7p41jzcy.cloudfront.net/emr_favorable_16001200.png" id="0" name="Picture 1"/>
          <p:cNvPicPr>
            <a:picLocks noGrp="1" noChangeAspect="1"/>
          </p:cNvPicPr>
          <p:nvPr/>
        </p:nvPicPr>
        <p:blipFill>
          <a:blip r:embed="rId2"/>
          <a:stretch>
            <a:fillRect/>
          </a:stretch>
        </p:blipFill>
        <p:spPr bwMode="auto">
          <a:xfrm>
            <a:off x="4648200" y="1371600"/>
            <a:ext cx="4038600" cy="30226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EMR may be sufficient treatment (without surgery)</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Endoscopic Mucosal Resection - Unfavorable</a:t>
            </a:r>
          </a:p>
        </p:txBody>
      </p:sp>
      <p:sp>
        <p:nvSpPr>
          <p:cNvPr id="3" name="Content Placeholder 2"/>
          <p:cNvSpPr>
            <a:spLocks noGrp="1"/>
          </p:cNvSpPr>
          <p:nvPr>
            <p:ph idx="1" sz="half"/>
          </p:nvPr>
        </p:nvSpPr>
        <p:spPr/>
        <p:txBody>
          <a:bodyPr/>
          <a:lstStyle/>
          <a:p>
            <a:pPr lvl="0"/>
            <a:r>
              <a:rPr/>
              <a:t>Tumor at edge margin </a:t>
            </a:r>
            <a:r>
              <a:rPr i="1"/>
              <a:t>OR</a:t>
            </a:r>
          </a:p>
          <a:p>
            <a:pPr lvl="0"/>
            <a:r>
              <a:rPr/>
              <a:t>Tumor at deep margin </a:t>
            </a:r>
            <a:r>
              <a:rPr i="1"/>
              <a:t>OR</a:t>
            </a:r>
          </a:p>
          <a:p>
            <a:pPr lvl="0"/>
            <a:r>
              <a:rPr/>
              <a:t>Tumor appears rapidly-growing under microscope</a:t>
            </a:r>
          </a:p>
        </p:txBody>
      </p:sp>
      <p:pic>
        <p:nvPicPr>
          <p:cNvPr descr="https://deidt7p41jzcy.cloudfront.net/emr_unfavorable_16001200.png" id="0" name="Picture 1"/>
          <p:cNvPicPr>
            <a:picLocks noGrp="1" noChangeAspect="1"/>
          </p:cNvPicPr>
          <p:nvPr/>
        </p:nvPicPr>
        <p:blipFill>
          <a:blip r:embed="rId2"/>
          <a:stretch>
            <a:fillRect/>
          </a:stretch>
        </p:blipFill>
        <p:spPr bwMode="auto">
          <a:xfrm>
            <a:off x="4648200" y="1371600"/>
            <a:ext cx="4038600" cy="3022600"/>
          </a:xfrm>
          <a:prstGeom prst="rect">
            <a:avLst/>
          </a:prstGeom>
          <a:noFill/>
          <a:ln w="9525">
            <a:noFill/>
            <a:headEnd/>
            <a:tailEnd/>
          </a:ln>
        </p:spPr>
      </p:pic>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Esophagectomy (surgery) is standard recommendation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Surgery</a:t>
            </a:r>
          </a:p>
        </p:txBody>
      </p:sp>
      <p:sp>
        <p:nvSpPr>
          <p:cNvPr id="3" name="Content Placeholder 2"/>
          <p:cNvSpPr>
            <a:spLocks noGrp="1"/>
          </p:cNvSpPr>
          <p:nvPr>
            <p:ph idx="1"/>
          </p:nvPr>
        </p:nvSpPr>
        <p:spPr/>
        <p:txBody>
          <a:bodyPr/>
          <a:lstStyle/>
          <a:p>
            <a:pPr lvl="0" indent="0" marL="0">
              <a:buNone/>
            </a:pPr>
            <a:r>
              <a:rPr>
                <a:hlinkClick r:id="rId2"/>
              </a:rPr>
              <a:t>Surgery Slideshow</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Types of Esophageal Cancer</a:t>
            </a:r>
          </a:p>
        </p:txBody>
      </p:sp>
      <p:sp>
        <p:nvSpPr>
          <p:cNvPr id="3" name="Content Placeholder 2"/>
          <p:cNvSpPr>
            <a:spLocks noGrp="1"/>
          </p:cNvSpPr>
          <p:nvPr>
            <p:ph idx="1"/>
          </p:nvPr>
        </p:nvSpPr>
        <p:spPr/>
        <p:txBody>
          <a:bodyPr/>
          <a:lstStyle/>
          <a:p>
            <a:pPr lvl="0" indent="0" marL="0">
              <a:buNone/>
            </a:pPr>
            <a:r>
              <a:rPr/>
              <a:t>There are two common types of esophageal cancer</a:t>
            </a:r>
          </a:p>
          <a:p>
            <a:pPr lvl="0"/>
            <a:r>
              <a:rPr/>
              <a:t>Adenocarcinoma</a:t>
            </a:r>
          </a:p>
          <a:p>
            <a:pPr lvl="0"/>
            <a:r>
              <a:rPr/>
              <a:t>Squamous Cell Carcinoma</a:t>
            </a:r>
          </a:p>
          <a:p>
            <a:pPr lvl="0" indent="0" marL="0">
              <a:buNone/>
            </a:pPr>
            <a:r>
              <a:rPr/>
              <a:t>In many ways, these to different types of esophageal cancer behave the same.</a:t>
            </a:r>
          </a:p>
          <a:p>
            <a:pPr lvl="0" indent="0" marL="0">
              <a:buNone/>
            </a:pPr>
            <a:r>
              <a:rPr/>
              <a:t>We will see later in this video, however, that the treatment </a:t>
            </a:r>
            <a:r>
              <a:rPr b="1"/>
              <a:t>can</a:t>
            </a:r>
            <a:r>
              <a:rPr/>
              <a:t> be different depending upon whether the cancer is adenocarcinoma or squamous cell carcinoma.</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Cancer Staging</a:t>
            </a:r>
          </a:p>
        </p:txBody>
      </p:sp>
      <p:sp>
        <p:nvSpPr>
          <p:cNvPr id="3" name="Content Placeholder 2"/>
          <p:cNvSpPr>
            <a:spLocks noGrp="1"/>
          </p:cNvSpPr>
          <p:nvPr>
            <p:ph idx="1"/>
          </p:nvPr>
        </p:nvSpPr>
        <p:spPr/>
        <p:txBody>
          <a:bodyPr/>
          <a:lstStyle/>
          <a:p>
            <a:pPr lvl="0" indent="0" marL="0">
              <a:buNone/>
            </a:pPr>
            <a:r>
              <a:rPr/>
              <a:t>Staging refers to the tests to determine</a:t>
            </a:r>
          </a:p>
          <a:p>
            <a:pPr lvl="0"/>
            <a:r>
              <a:rPr/>
              <a:t>How large is the tumor?</a:t>
            </a:r>
          </a:p>
          <a:p>
            <a:pPr lvl="0"/>
            <a:r>
              <a:rPr/>
              <a:t>Has there been spread to lymph nodes?</a:t>
            </a:r>
          </a:p>
          <a:p>
            <a:pPr lvl="0"/>
            <a:r>
              <a:rPr/>
              <a:t>Has it spread to other parts of the body?</a:t>
            </a:r>
          </a:p>
          <a:p>
            <a:pPr lvl="0" indent="0" marL="0">
              <a:buNone/>
            </a:pPr>
            <a:r>
              <a:rPr b="1"/>
              <a:t>Treatment options depend upon the cancer stage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Esophageal Cancer Staging</a:t>
            </a:r>
          </a:p>
        </p:txBody>
      </p:sp>
      <p:sp>
        <p:nvSpPr>
          <p:cNvPr id="3" name="Content Placeholder 2"/>
          <p:cNvSpPr>
            <a:spLocks noGrp="1"/>
          </p:cNvSpPr>
          <p:nvPr>
            <p:ph idx="1"/>
          </p:nvPr>
        </p:nvSpPr>
        <p:spPr/>
        <p:txBody>
          <a:bodyPr/>
          <a:lstStyle/>
          <a:p>
            <a:pPr lvl="0"/>
            <a:r>
              <a:rPr b="1"/>
              <a:t>T</a:t>
            </a:r>
            <a:r>
              <a:rPr/>
              <a:t> = Tumor - How deep has cancer grown into the wall of the esophagus?</a:t>
            </a:r>
          </a:p>
          <a:p>
            <a:pPr lvl="0"/>
            <a:r>
              <a:rPr b="1"/>
              <a:t>N</a:t>
            </a:r>
            <a:r>
              <a:rPr/>
              <a:t> = Nodes - Has cancer spread to the lymph nodes?</a:t>
            </a:r>
          </a:p>
          <a:p>
            <a:pPr lvl="0"/>
            <a:r>
              <a:rPr b="1"/>
              <a:t>M</a:t>
            </a:r>
            <a:r>
              <a:rPr/>
              <a:t> = Metastasis - Has the cancer spread to other parts of the body? lungs or liver?</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Layers of the Wall of the Esophagus</a:t>
            </a:r>
          </a:p>
        </p:txBody>
      </p:sp>
      <p:sp>
        <p:nvSpPr>
          <p:cNvPr id="3" name="Content Placeholder 2"/>
          <p:cNvSpPr>
            <a:spLocks noGrp="1"/>
          </p:cNvSpPr>
          <p:nvPr>
            <p:ph idx="1" sz="half"/>
          </p:nvPr>
        </p:nvSpPr>
        <p:spPr/>
        <p:txBody>
          <a:bodyPr/>
          <a:lstStyle/>
          <a:p>
            <a:pPr lvl="0"/>
            <a:r>
              <a:rPr/>
              <a:t>Mucosa - Inner layer</a:t>
            </a:r>
          </a:p>
          <a:p>
            <a:pPr lvl="0"/>
            <a:r>
              <a:rPr/>
              <a:t>Muscle Wall (muscularis)</a:t>
            </a:r>
          </a:p>
          <a:p>
            <a:pPr lvl="0"/>
            <a:r>
              <a:rPr/>
              <a:t>Lymph nodes located in fat outside the muscle</a:t>
            </a:r>
          </a:p>
        </p:txBody>
      </p:sp>
      <p:pic>
        <p:nvPicPr>
          <p:cNvPr descr="https://deidt7p41jzcy.cloudfront.net/tumor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Early Stage Cancers</a:t>
            </a:r>
          </a:p>
        </p:txBody>
      </p:sp>
      <p:sp>
        <p:nvSpPr>
          <p:cNvPr id="3" name="Content Placeholder 2"/>
          <p:cNvSpPr>
            <a:spLocks noGrp="1"/>
          </p:cNvSpPr>
          <p:nvPr>
            <p:ph idx="1" sz="half"/>
          </p:nvPr>
        </p:nvSpPr>
        <p:spPr/>
        <p:txBody>
          <a:bodyPr/>
          <a:lstStyle/>
          <a:p>
            <a:pPr lvl="0" indent="0" marL="0">
              <a:buNone/>
            </a:pPr>
            <a:r>
              <a:rPr/>
              <a:t>Cancers start on the very inside of the layer called the mucosa</a:t>
            </a:r>
          </a:p>
        </p:txBody>
      </p:sp>
      <p:pic>
        <p:nvPicPr>
          <p:cNvPr descr="https://deidt7p41jzcy.cloudfront.net/tumor21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Locally-advanced Cancers</a:t>
            </a:r>
          </a:p>
        </p:txBody>
      </p:sp>
      <p:sp>
        <p:nvSpPr>
          <p:cNvPr id="3" name="Content Placeholder 2"/>
          <p:cNvSpPr>
            <a:spLocks noGrp="1"/>
          </p:cNvSpPr>
          <p:nvPr>
            <p:ph idx="1" sz="half"/>
          </p:nvPr>
        </p:nvSpPr>
        <p:spPr/>
        <p:txBody>
          <a:bodyPr/>
          <a:lstStyle/>
          <a:p>
            <a:pPr lvl="0" indent="0" marL="0">
              <a:buNone/>
            </a:pPr>
            <a:r>
              <a:rPr/>
              <a:t>Over time, cancers can grow into the muscular wall</a:t>
            </a:r>
          </a:p>
        </p:txBody>
      </p:sp>
      <p:pic>
        <p:nvPicPr>
          <p:cNvPr descr="https://deidt7p41jzcy.cloudfront.net/tumor24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Lymph Nodes</a:t>
            </a:r>
          </a:p>
        </p:txBody>
      </p:sp>
      <p:sp>
        <p:nvSpPr>
          <p:cNvPr id="3" name="Content Placeholder 2"/>
          <p:cNvSpPr>
            <a:spLocks noGrp="1"/>
          </p:cNvSpPr>
          <p:nvPr>
            <p:ph idx="1" sz="half"/>
          </p:nvPr>
        </p:nvSpPr>
        <p:spPr/>
        <p:txBody>
          <a:bodyPr/>
          <a:lstStyle/>
          <a:p>
            <a:pPr lvl="0" indent="0" marL="0">
              <a:buNone/>
            </a:pPr>
            <a:r>
              <a:rPr/>
              <a:t>In some cases, cancer cells can break off from the main tumor and spread to lymph nodes</a:t>
            </a:r>
          </a:p>
        </p:txBody>
      </p:sp>
      <p:pic>
        <p:nvPicPr>
          <p:cNvPr descr="https://deidt7p41jzcy.cloudfront.net/tumor25b_ai.png" id="0" name="Picture 1"/>
          <p:cNvPicPr>
            <a:picLocks noGrp="1" noChangeAspect="1"/>
          </p:cNvPicPr>
          <p:nvPr/>
        </p:nvPicPr>
        <p:blipFill>
          <a:blip r:embed="rId2"/>
          <a:stretch>
            <a:fillRect/>
          </a:stretch>
        </p:blipFill>
        <p:spPr bwMode="auto">
          <a:xfrm>
            <a:off x="4648200" y="1752600"/>
            <a:ext cx="4038600" cy="22733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42</Words>
  <Application>Microsoft Macintosh PowerPoint</Application>
  <PresentationFormat>On-screen Show (16:9)</PresentationFormat>
  <Paragraphs>13</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Superficial Cancer of the Esophagus and GE Junction</dc:title>
  <dc:creator/>
  <cp:keywords/>
  <dcterms:created xsi:type="dcterms:W3CDTF">2025-01-10T01:38:25Z</dcterms:created>
  <dcterms:modified xsi:type="dcterms:W3CDTF">2025-01-10T01:38:25Z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config">
    <vt:lpwstr>True</vt:lpwstr>
  </property>
  <property fmtid="{D5CDD505-2E9C-101B-9397-08002B2CF9AE}" pid="3" name="bibliography">
    <vt:lpwstr>zotero.bib</vt:lpwstr>
  </property>
  <property fmtid="{D5CDD505-2E9C-101B-9397-08002B2CF9AE}" pid="4" name="editor">
    <vt:lpwstr>visual</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